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B_28FF2D7B.xml" ContentType="application/vnd.ms-powerpoint.comments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65" r:id="rId6"/>
    <p:sldId id="259" r:id="rId7"/>
    <p:sldId id="268" r:id="rId8"/>
    <p:sldId id="269" r:id="rId9"/>
    <p:sldId id="264" r:id="rId10"/>
    <p:sldId id="262" r:id="rId11"/>
    <p:sldId id="270" r:id="rId12"/>
    <p:sldId id="260" r:id="rId13"/>
    <p:sldId id="267" r:id="rId14"/>
    <p:sldId id="258" r:id="rId15"/>
    <p:sldId id="271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32E1A4-2638-45F0-A60A-EABB574236DC}">
          <p14:sldIdLst>
            <p14:sldId id="256"/>
            <p14:sldId id="265"/>
            <p14:sldId id="259"/>
            <p14:sldId id="268"/>
            <p14:sldId id="269"/>
            <p14:sldId id="264"/>
            <p14:sldId id="262"/>
            <p14:sldId id="270"/>
            <p14:sldId id="260"/>
            <p14:sldId id="267"/>
            <p14:sldId id="258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901"/>
    <a:srgbClr val="5EEC3C"/>
    <a:srgbClr val="1D3A00"/>
    <a:srgbClr val="6C1A00"/>
    <a:srgbClr val="003296"/>
    <a:srgbClr val="E39A39"/>
    <a:srgbClr val="FE9202"/>
    <a:srgbClr val="FEA402"/>
    <a:srgbClr val="D68B1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CECC2B-616B-E6F8-8585-D5662EB895DE}" v="1" dt="2025-01-01T14:20:34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3.jpe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5E4701-0841-4798-823B-9FAF3141B17B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EB28B-291E-4EA5-A193-D38C789BC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>
                <a:effectLst/>
                <a:latin typeface="Times New Roman" panose="02020603050405020304" pitchFamily="18" charset="0"/>
              </a:rPr>
              <a:t>Sources of greenhouse gas emissions | US EPA</a:t>
            </a:r>
            <a:r>
              <a:rPr lang="en-US" sz="1200">
                <a:effectLst/>
                <a:latin typeface="Times New Roman" panose="02020603050405020304" pitchFamily="18" charset="0"/>
              </a:rPr>
              <a:t>. (2023, August 25). US EPA. https://www.epa.gov/ghgemissions/sources-greenhouse-gas-emissions#commercial-and-residential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B28B-291E-4EA5-A193-D38C789BCA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467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37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i="1">
                <a:effectLst/>
                <a:latin typeface="Times New Roman" panose="02020603050405020304" pitchFamily="18" charset="0"/>
              </a:rPr>
              <a:t>Sources of greenhouse gas emissions | US EPA</a:t>
            </a:r>
            <a:r>
              <a:rPr lang="en-US" sz="1800">
                <a:effectLst/>
                <a:latin typeface="Times New Roman" panose="02020603050405020304" pitchFamily="18" charset="0"/>
              </a:rPr>
              <a:t>. (2023, August 25). US EPA. https://www.epa.gov/ghgemissions/sources-greenhouse-gas-emissions#commercial-and-residential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B28B-291E-4EA5-A193-D38C789BCA4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69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785" y="3335275"/>
            <a:ext cx="7635250" cy="76352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9785" y="4098800"/>
            <a:ext cx="7635250" cy="610820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1299273A-66D4-4957-9E2B-B02C4253A6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739290"/>
            <a:ext cx="8246070" cy="610820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0"/>
            <a:ext cx="8246070" cy="3512216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8720" y="281175"/>
            <a:ext cx="6719019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8720" y="1044701"/>
            <a:ext cx="6719019" cy="366376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891995"/>
            <a:ext cx="8093365" cy="610820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80" y="1641238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80" y="2113635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1" y="1641238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1" y="2113635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E93907-4096-4162-843D-B59A8DF7FA93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B_28FF2D7B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785" y="3793390"/>
            <a:ext cx="7635250" cy="763525"/>
          </a:xfrm>
        </p:spPr>
        <p:txBody>
          <a:bodyPr/>
          <a:lstStyle/>
          <a:p>
            <a:r>
              <a:rPr lang="en-US"/>
              <a:t>Hackathon 2023 Team 1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143997" cy="119305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193056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0"/>
            <a:ext cx="3057523" cy="1193055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0"/>
            <a:ext cx="8799485" cy="1198074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73B365-C2B1-8A8B-3D4F-3552365F9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220903"/>
            <a:ext cx="7421963" cy="775252"/>
          </a:xfrm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Profit Margins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>
          <a:xfrm>
            <a:off x="1028699" y="1738647"/>
            <a:ext cx="7293023" cy="27625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>
              <a:buNone/>
            </a:pPr>
            <a:r>
              <a:rPr lang="en-US" sz="1500">
                <a:solidFill>
                  <a:schemeClr val="tx1"/>
                </a:solidFill>
                <a:cs typeface="Calibri"/>
              </a:rPr>
              <a:t>After considering the cost of materials and the installation cost when setting up </a:t>
            </a:r>
            <a:r>
              <a:rPr lang="en-US" sz="1500" err="1">
                <a:solidFill>
                  <a:schemeClr val="tx1"/>
                </a:solidFill>
                <a:cs typeface="Calibri"/>
              </a:rPr>
              <a:t>IntelliVent</a:t>
            </a:r>
            <a:r>
              <a:rPr lang="en-US" sz="1500">
                <a:solidFill>
                  <a:schemeClr val="tx1"/>
                </a:solidFill>
                <a:cs typeface="Calibri"/>
              </a:rPr>
              <a:t> into the average American home, the projected price per vent for production is 40$ </a:t>
            </a:r>
          </a:p>
          <a:p>
            <a:pPr marL="0">
              <a:buNone/>
            </a:pPr>
            <a:endParaRPr lang="en-US" sz="1500">
              <a:solidFill>
                <a:schemeClr val="tx1"/>
              </a:solidFill>
              <a:cs typeface="Calibri"/>
            </a:endParaRPr>
          </a:p>
          <a:p>
            <a:pPr marL="0">
              <a:buNone/>
            </a:pPr>
            <a:r>
              <a:rPr lang="en-US" sz="1500">
                <a:solidFill>
                  <a:schemeClr val="tx1"/>
                </a:solidFill>
                <a:cs typeface="Calibri"/>
              </a:rPr>
              <a:t>We would then do market analysis to see what profit margins we could take </a:t>
            </a:r>
          </a:p>
          <a:p>
            <a:pPr marL="0">
              <a:buNone/>
            </a:pPr>
            <a:r>
              <a:rPr lang="en-US" sz="1500">
                <a:solidFill>
                  <a:schemeClr val="tx1"/>
                </a:solidFill>
                <a:cs typeface="Calibri"/>
              </a:rPr>
              <a:t>Projecting 264,200 newly completed homes as the targeted core customer base (out of the total given by census.gov)</a:t>
            </a:r>
          </a:p>
          <a:p>
            <a:pPr marL="0">
              <a:buNone/>
            </a:pPr>
            <a:endParaRPr lang="en-US" sz="1500">
              <a:solidFill>
                <a:schemeClr val="tx1"/>
              </a:solidFill>
              <a:cs typeface="Calibri"/>
            </a:endParaRPr>
          </a:p>
          <a:p>
            <a:pPr marL="0">
              <a:buNone/>
            </a:pPr>
            <a:r>
              <a:rPr lang="en-US" sz="1500">
                <a:solidFill>
                  <a:schemeClr val="tx1"/>
                </a:solidFill>
                <a:cs typeface="Calibri"/>
              </a:rPr>
              <a:t>Look to expand to existing houses, and new houses as they are completed</a:t>
            </a:r>
          </a:p>
          <a:p>
            <a:pPr marL="0">
              <a:buNone/>
            </a:pPr>
            <a:r>
              <a:rPr lang="en-US" sz="1500">
                <a:solidFill>
                  <a:schemeClr val="tx1"/>
                </a:solidFill>
                <a:cs typeface="Calibri"/>
              </a:rPr>
              <a:t>Variable speed HVAC systems projected to grow from 2.69B to 3.99B over 7 years.</a:t>
            </a:r>
          </a:p>
        </p:txBody>
      </p:sp>
    </p:spTree>
    <p:extLst>
      <p:ext uri="{BB962C8B-B14F-4D97-AF65-F5344CB8AC3E}">
        <p14:creationId xmlns:p14="http://schemas.microsoft.com/office/powerpoint/2010/main" val="6878119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103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2" name="Freeform: Shape 103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51435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4" name="Freeform: Shape 103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51435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73B365-C2B1-8A8B-3D4F-3552365F9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870966"/>
            <a:ext cx="2578608" cy="9292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Trends/Future</a:t>
            </a:r>
          </a:p>
        </p:txBody>
      </p:sp>
      <p:sp>
        <p:nvSpPr>
          <p:cNvPr id="1036" name="Rectangle 103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8" name="Rectangle 103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1832610"/>
            <a:ext cx="253746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8309D-BD3B-7D28-4FEE-D1183E09C5FC}"/>
              </a:ext>
            </a:extLst>
          </p:cNvPr>
          <p:cNvSpPr txBox="1"/>
          <p:nvPr/>
        </p:nvSpPr>
        <p:spPr>
          <a:xfrm>
            <a:off x="278320" y="2038540"/>
            <a:ext cx="2579180" cy="24054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Launch: expected to be 6 months-1 year (including testing and research)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Partnerships with larger buildings: hotels and apartments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5FAC08-455A-79C1-2A56-A2559DFE4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71140" y="870966"/>
            <a:ext cx="5591826" cy="3634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5BEAD-334B-3BBB-2A39-09920A47C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195" y="2189987"/>
            <a:ext cx="6413610" cy="763525"/>
          </a:xfrm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A </a:t>
            </a:r>
            <a:r>
              <a:rPr lang="en-US" sz="3000" dirty="0">
                <a:solidFill>
                  <a:schemeClr val="accent3"/>
                </a:solidFill>
              </a:rPr>
              <a:t>Greener</a:t>
            </a:r>
            <a:r>
              <a:rPr lang="en-US" sz="3000" dirty="0">
                <a:solidFill>
                  <a:schemeClr val="bg1"/>
                </a:solidFill>
              </a:rPr>
              <a:t> World, One Vent at a Time</a:t>
            </a:r>
          </a:p>
        </p:txBody>
      </p:sp>
    </p:spTree>
    <p:extLst>
      <p:ext uri="{BB962C8B-B14F-4D97-AF65-F5344CB8AC3E}">
        <p14:creationId xmlns:p14="http://schemas.microsoft.com/office/powerpoint/2010/main" val="10145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1F9F4-4B38-D50A-BB43-432F33958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259357"/>
            <a:ext cx="4020106" cy="994172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 algn="l"/>
            <a:r>
              <a:rPr lang="en-US" kern="1200">
                <a:latin typeface="+mj-lt"/>
                <a:ea typeface="+mj-ea"/>
                <a:cs typeface="+mj-cs"/>
              </a:rPr>
              <a:t>Tell our Story/Inspiration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1BA839-1265-37F6-4B87-D83172AC3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3819146" cy="3263504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On average, homes in the U.S. use almost 50% of the energy usage specific for heating and cooling</a:t>
            </a:r>
          </a:p>
          <a:p>
            <a:r>
              <a:rPr lang="en-US" sz="2000">
                <a:solidFill>
                  <a:schemeClr val="tx1"/>
                </a:solidFill>
              </a:rPr>
              <a:t>Some Americans are not home when energy is running </a:t>
            </a:r>
            <a:r>
              <a:rPr lang="en-US" sz="2000">
                <a:solidFill>
                  <a:schemeClr val="tx1"/>
                </a:solidFill>
                <a:sym typeface="Wingdings" panose="05000000000000000000" pitchFamily="2" charset="2"/>
              </a:rPr>
              <a:t> leaking of unused energy</a:t>
            </a:r>
            <a:endParaRPr lang="en-US" sz="2000">
              <a:solidFill>
                <a:schemeClr val="tx1"/>
              </a:solidFill>
            </a:endParaRPr>
          </a:p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5426" y="1023549"/>
            <a:ext cx="710616" cy="6913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3D art of a person">
            <a:extLst>
              <a:ext uri="{FF2B5EF4-FFF2-40B4-BE49-F238E27FC236}">
                <a16:creationId xmlns:a16="http://schemas.microsoft.com/office/drawing/2014/main" id="{E03263B8-1042-E613-0D8B-E315417136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738"/>
          <a:stretch/>
        </p:blipFill>
        <p:spPr>
          <a:xfrm>
            <a:off x="5925944" y="2045796"/>
            <a:ext cx="3218056" cy="3097704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25" name="Arc 24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4525604" y="-504855"/>
            <a:ext cx="3015895" cy="3015895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Red twisted thread">
            <a:extLst>
              <a:ext uri="{FF2B5EF4-FFF2-40B4-BE49-F238E27FC236}">
                <a16:creationId xmlns:a16="http://schemas.microsoft.com/office/drawing/2014/main" id="{5EFC4E9E-22FE-DD96-12A8-1D5A98AF3DB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00" b="-2"/>
          <a:stretch/>
        </p:blipFill>
        <p:spPr>
          <a:xfrm>
            <a:off x="4696205" y="10"/>
            <a:ext cx="2639484" cy="2255922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389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What’s the Problem?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B7919A-DABC-4480-D254-FF62BF56D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8720" y="1044701"/>
            <a:ext cx="6719019" cy="763524"/>
          </a:xfrm>
        </p:spPr>
        <p:txBody>
          <a:bodyPr>
            <a:normAutofit/>
          </a:bodyPr>
          <a:lstStyle/>
          <a:p>
            <a:r>
              <a:rPr lang="en-US" sz="1800"/>
              <a:t>Constant use of electrical energy emits greenhouse gases and wasted energy causing pollution and climate change.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35B8E0-14EA-4DE9-CF10-946ED87F9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950" y="1808225"/>
            <a:ext cx="4886560" cy="317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51435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51435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1782CA-BA60-6A59-3524-B162A7347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870966"/>
            <a:ext cx="2578608" cy="929259"/>
          </a:xfrm>
        </p:spPr>
        <p:txBody>
          <a:bodyPr anchor="ctr">
            <a:normAutofit/>
          </a:bodyPr>
          <a:lstStyle/>
          <a:p>
            <a:r>
              <a:rPr lang="en-US" sz="2100">
                <a:cs typeface="Calibri"/>
              </a:rPr>
              <a:t>Why can't we just turn the AC off?</a:t>
            </a:r>
            <a:endParaRPr lang="en-US" sz="21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1832610"/>
            <a:ext cx="253746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CCF8C-8C2C-900C-205A-BF1891C93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4667"/>
            <a:ext cx="3817429" cy="270851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r>
              <a:rPr lang="en-US" sz="2400">
                <a:solidFill>
                  <a:schemeClr val="tx1"/>
                </a:solidFill>
                <a:cs typeface="Calibri"/>
              </a:rPr>
              <a:t>Humidity increases -&gt; bad for home furnishings and the house itself.</a:t>
            </a:r>
          </a:p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endParaRPr lang="en-US" sz="2400">
              <a:solidFill>
                <a:schemeClr val="tx1"/>
              </a:solidFill>
              <a:cs typeface="Calibri"/>
            </a:endParaRPr>
          </a:p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r>
              <a:rPr lang="en-US" sz="2400">
                <a:solidFill>
                  <a:schemeClr val="tx1"/>
                </a:solidFill>
                <a:cs typeface="Calibri"/>
              </a:rPr>
              <a:t>Takes longer to reach the comfortable temperature.</a:t>
            </a:r>
          </a:p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endParaRPr lang="en-US" sz="2400">
              <a:solidFill>
                <a:schemeClr val="tx1"/>
              </a:solidFill>
              <a:cs typeface="Calibri"/>
            </a:endParaRPr>
          </a:p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r>
              <a:rPr lang="en-US" sz="2400">
                <a:solidFill>
                  <a:schemeClr val="tx1"/>
                </a:solidFill>
                <a:cs typeface="Calibri"/>
              </a:rPr>
              <a:t>Hurts the A/C system.</a:t>
            </a:r>
          </a:p>
          <a:p>
            <a:pPr>
              <a:lnSpc>
                <a:spcPct val="80000"/>
              </a:lnSpc>
              <a:spcBef>
                <a:spcPts val="20"/>
              </a:spcBef>
              <a:buFont typeface="Calibri" pitchFamily="34" charset="0"/>
              <a:buChar char="-"/>
            </a:pPr>
            <a:endParaRPr lang="en-US" sz="2400">
              <a:solidFill>
                <a:schemeClr val="tx1"/>
              </a:solidFill>
              <a:cs typeface="Calibri"/>
            </a:endParaRPr>
          </a:p>
          <a:p>
            <a:pPr>
              <a:buFont typeface="Calibri" pitchFamily="34" charset="0"/>
              <a:buChar char="-"/>
            </a:pPr>
            <a:endParaRPr lang="en-US" sz="2400">
              <a:solidFill>
                <a:schemeClr val="tx1"/>
              </a:solidFill>
              <a:cs typeface="Calibri"/>
            </a:endParaRPr>
          </a:p>
          <a:p>
            <a:pPr>
              <a:buFont typeface="Calibri" pitchFamily="34" charset="0"/>
              <a:buChar char="-"/>
            </a:pPr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493927-2256-3954-EF69-AC9599270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117" y="414459"/>
            <a:ext cx="5442115" cy="417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2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51435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51435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29519-9F1A-8FED-2035-CE274FD4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870966"/>
            <a:ext cx="2578608" cy="929259"/>
          </a:xfrm>
        </p:spPr>
        <p:txBody>
          <a:bodyPr anchor="ctr">
            <a:normAutofit/>
          </a:bodyPr>
          <a:lstStyle/>
          <a:p>
            <a:r>
              <a:rPr lang="en-US" sz="1900">
                <a:cs typeface="Calibri"/>
              </a:rPr>
              <a:t>What products are already on the market?</a:t>
            </a:r>
            <a:endParaRPr lang="en-US" sz="19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69909"/>
            <a:ext cx="96012" cy="490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919" y="1832610"/>
            <a:ext cx="253746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976FCA3A-8029-038D-8E64-07994BA6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20" y="2038540"/>
            <a:ext cx="3964633" cy="294230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Calibri"/>
              </a:rPr>
              <a:t>There are other available products like HVAC Zone Dampers.</a:t>
            </a:r>
          </a:p>
          <a:p>
            <a:r>
              <a:rPr lang="en-US" sz="2000" dirty="0">
                <a:solidFill>
                  <a:schemeClr val="tx1"/>
                </a:solidFill>
                <a:cs typeface="Calibri"/>
              </a:rPr>
              <a:t>A high-cost solution by adding onto your Air Duct System a series of Plates that can be opened or closed to regulate air flow for heating and cooling for </a:t>
            </a:r>
            <a:r>
              <a:rPr lang="en-US" sz="2000">
                <a:solidFill>
                  <a:schemeClr val="tx1"/>
                </a:solidFill>
                <a:cs typeface="Calibri"/>
              </a:rPr>
              <a:t>each room.</a:t>
            </a:r>
          </a:p>
          <a:p>
            <a:endParaRPr lang="en-US" sz="130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en-US" sz="130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en-US" sz="130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en-US" sz="130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en-US" sz="1300">
              <a:solidFill>
                <a:schemeClr val="tx1"/>
              </a:solidFill>
              <a:cs typeface="Calibri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67021A-393C-8E06-F33C-AA2048774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908" y="1070016"/>
            <a:ext cx="4602688" cy="320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inal jigsaw puzzle piece fitting to complete the puzzle">
            <a:extLst>
              <a:ext uri="{FF2B5EF4-FFF2-40B4-BE49-F238E27FC236}">
                <a16:creationId xmlns:a16="http://schemas.microsoft.com/office/drawing/2014/main" id="{9F1E4FAA-9473-9386-CEBC-F9E154E0B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3" t="9091" r="2023" b="-2"/>
          <a:stretch/>
        </p:blipFill>
        <p:spPr>
          <a:xfrm>
            <a:off x="2642616" y="10"/>
            <a:ext cx="6501384" cy="51434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51435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1AB7F-EB9A-8EA7-6988-A15907E1E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4" y="841772"/>
            <a:ext cx="5129745" cy="2403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What’s the Solution?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9941" y="260093"/>
            <a:ext cx="109728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3410190"/>
            <a:ext cx="2983230" cy="13716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63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67753" y="480060"/>
            <a:ext cx="2800511" cy="267462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chemeClr val="accent3"/>
                </a:solidFill>
              </a:rPr>
              <a:t>I</a:t>
            </a:r>
            <a:r>
              <a:rPr lang="en-US" sz="4100">
                <a:solidFill>
                  <a:schemeClr val="tx1"/>
                </a:solidFill>
              </a:rPr>
              <a:t>ntelli</a:t>
            </a:r>
            <a:r>
              <a:rPr lang="en-US" sz="4100">
                <a:solidFill>
                  <a:schemeClr val="accent3"/>
                </a:solidFill>
              </a:rPr>
              <a:t>V</a:t>
            </a:r>
            <a:r>
              <a:rPr lang="en-US" sz="4100">
                <a:solidFill>
                  <a:schemeClr val="tx1"/>
                </a:solidFill>
              </a:rPr>
              <a:t>ent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753" y="3306950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  <a:gd name="connsiteX0" fmla="*/ 0 w 2606040"/>
              <a:gd name="connsiteY0" fmla="*/ 0 h 13716"/>
              <a:gd name="connsiteX1" fmla="*/ 599389 w 2606040"/>
              <a:gd name="connsiteY1" fmla="*/ 0 h 13716"/>
              <a:gd name="connsiteX2" fmla="*/ 1303020 w 2606040"/>
              <a:gd name="connsiteY2" fmla="*/ 0 h 13716"/>
              <a:gd name="connsiteX3" fmla="*/ 1876349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80590 w 2606040"/>
              <a:gd name="connsiteY6" fmla="*/ 13716 h 13716"/>
              <a:gd name="connsiteX7" fmla="*/ 1276960 w 2606040"/>
              <a:gd name="connsiteY7" fmla="*/ 13716 h 13716"/>
              <a:gd name="connsiteX8" fmla="*/ 65151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5838" y="5689"/>
                  <a:pt x="2605775" y="8075"/>
                  <a:pt x="2606040" y="13716"/>
                </a:cubicBezTo>
                <a:cubicBezTo>
                  <a:pt x="2260204" y="24770"/>
                  <a:pt x="2175708" y="1042"/>
                  <a:pt x="1902409" y="13716"/>
                </a:cubicBezTo>
                <a:cubicBezTo>
                  <a:pt x="1638502" y="36492"/>
                  <a:pt x="1460923" y="-20841"/>
                  <a:pt x="1276960" y="13716"/>
                </a:cubicBezTo>
                <a:cubicBezTo>
                  <a:pt x="1057717" y="9789"/>
                  <a:pt x="867956" y="-2252"/>
                  <a:pt x="677570" y="13716"/>
                </a:cubicBezTo>
                <a:cubicBezTo>
                  <a:pt x="457951" y="28801"/>
                  <a:pt x="189752" y="50816"/>
                  <a:pt x="0" y="13716"/>
                </a:cubicBezTo>
                <a:cubicBezTo>
                  <a:pt x="468" y="10483"/>
                  <a:pt x="836" y="5117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7080" y="4836"/>
                  <a:pt x="2606317" y="7740"/>
                  <a:pt x="2606040" y="13716"/>
                </a:cubicBezTo>
                <a:cubicBezTo>
                  <a:pt x="2347059" y="-1948"/>
                  <a:pt x="2192004" y="4234"/>
                  <a:pt x="1980590" y="13716"/>
                </a:cubicBezTo>
                <a:cubicBezTo>
                  <a:pt x="1783984" y="-14317"/>
                  <a:pt x="1487673" y="41336"/>
                  <a:pt x="1276960" y="13716"/>
                </a:cubicBezTo>
                <a:cubicBezTo>
                  <a:pt x="1087111" y="-41823"/>
                  <a:pt x="879204" y="42195"/>
                  <a:pt x="651510" y="13716"/>
                </a:cubicBezTo>
                <a:cubicBezTo>
                  <a:pt x="430798" y="-32336"/>
                  <a:pt x="132889" y="-38039"/>
                  <a:pt x="0" y="13716"/>
                </a:cubicBezTo>
                <a:cubicBezTo>
                  <a:pt x="1109" y="8984"/>
                  <a:pt x="330" y="5748"/>
                  <a:pt x="0" y="0"/>
                </a:cubicBezTo>
                <a:close/>
              </a:path>
              <a:path w="2606040" h="13716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5859" y="5467"/>
                  <a:pt x="2605677" y="7416"/>
                  <a:pt x="2606040" y="13716"/>
                </a:cubicBezTo>
                <a:cubicBezTo>
                  <a:pt x="2234648" y="22404"/>
                  <a:pt x="2180202" y="-14933"/>
                  <a:pt x="1902409" y="13716"/>
                </a:cubicBezTo>
                <a:cubicBezTo>
                  <a:pt x="1635562" y="42622"/>
                  <a:pt x="1477339" y="222"/>
                  <a:pt x="1276960" y="13716"/>
                </a:cubicBezTo>
                <a:cubicBezTo>
                  <a:pt x="1058094" y="62350"/>
                  <a:pt x="904206" y="-25208"/>
                  <a:pt x="677570" y="13716"/>
                </a:cubicBezTo>
                <a:cubicBezTo>
                  <a:pt x="485746" y="10141"/>
                  <a:pt x="195925" y="28433"/>
                  <a:pt x="0" y="13716"/>
                </a:cubicBezTo>
                <a:cubicBezTo>
                  <a:pt x="406" y="10107"/>
                  <a:pt x="891" y="450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3716"/>
                      <a:gd name="connsiteX1" fmla="*/ 625450 w 2606040"/>
                      <a:gd name="connsiteY1" fmla="*/ 0 h 13716"/>
                      <a:gd name="connsiteX2" fmla="*/ 1224839 w 2606040"/>
                      <a:gd name="connsiteY2" fmla="*/ 0 h 13716"/>
                      <a:gd name="connsiteX3" fmla="*/ 1824228 w 2606040"/>
                      <a:gd name="connsiteY3" fmla="*/ 0 h 13716"/>
                      <a:gd name="connsiteX4" fmla="*/ 2606040 w 2606040"/>
                      <a:gd name="connsiteY4" fmla="*/ 0 h 13716"/>
                      <a:gd name="connsiteX5" fmla="*/ 2606040 w 2606040"/>
                      <a:gd name="connsiteY5" fmla="*/ 13716 h 13716"/>
                      <a:gd name="connsiteX6" fmla="*/ 1902409 w 2606040"/>
                      <a:gd name="connsiteY6" fmla="*/ 13716 h 13716"/>
                      <a:gd name="connsiteX7" fmla="*/ 1276960 w 2606040"/>
                      <a:gd name="connsiteY7" fmla="*/ 13716 h 13716"/>
                      <a:gd name="connsiteX8" fmla="*/ 677570 w 2606040"/>
                      <a:gd name="connsiteY8" fmla="*/ 13716 h 13716"/>
                      <a:gd name="connsiteX9" fmla="*/ 0 w 2606040"/>
                      <a:gd name="connsiteY9" fmla="*/ 13716 h 13716"/>
                      <a:gd name="connsiteX10" fmla="*/ 0 w 2606040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3716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690" y="5728"/>
                          <a:pt x="2605650" y="7624"/>
                          <a:pt x="2606040" y="13716"/>
                        </a:cubicBezTo>
                        <a:cubicBezTo>
                          <a:pt x="2256758" y="26838"/>
                          <a:pt x="2173673" y="-17450"/>
                          <a:pt x="1902409" y="13716"/>
                        </a:cubicBezTo>
                        <a:cubicBezTo>
                          <a:pt x="1631145" y="44882"/>
                          <a:pt x="1461378" y="894"/>
                          <a:pt x="1276960" y="13716"/>
                        </a:cubicBezTo>
                        <a:cubicBezTo>
                          <a:pt x="1092542" y="26538"/>
                          <a:pt x="890442" y="8641"/>
                          <a:pt x="677570" y="13716"/>
                        </a:cubicBezTo>
                        <a:cubicBezTo>
                          <a:pt x="464698" y="18792"/>
                          <a:pt x="187648" y="31265"/>
                          <a:pt x="0" y="13716"/>
                        </a:cubicBezTo>
                        <a:cubicBezTo>
                          <a:pt x="-302" y="10335"/>
                          <a:pt x="417" y="4724"/>
                          <a:pt x="0" y="0"/>
                        </a:cubicBezTo>
                        <a:close/>
                      </a:path>
                      <a:path w="2606040" h="13716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6569" y="5071"/>
                          <a:pt x="2606315" y="7437"/>
                          <a:pt x="2606040" y="13716"/>
                        </a:cubicBezTo>
                        <a:cubicBezTo>
                          <a:pt x="2393024" y="-2332"/>
                          <a:pt x="2191161" y="34687"/>
                          <a:pt x="1980590" y="13716"/>
                        </a:cubicBezTo>
                        <a:cubicBezTo>
                          <a:pt x="1770019" y="-7255"/>
                          <a:pt x="1476440" y="31542"/>
                          <a:pt x="1276960" y="13716"/>
                        </a:cubicBezTo>
                        <a:cubicBezTo>
                          <a:pt x="1077480" y="-4110"/>
                          <a:pt x="880988" y="37553"/>
                          <a:pt x="651510" y="13716"/>
                        </a:cubicBezTo>
                        <a:cubicBezTo>
                          <a:pt x="422032" y="-10121"/>
                          <a:pt x="130744" y="-6519"/>
                          <a:pt x="0" y="13716"/>
                        </a:cubicBezTo>
                        <a:cubicBezTo>
                          <a:pt x="198" y="8947"/>
                          <a:pt x="304" y="52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box with a label on it&#10;&#10;Description automatically generated">
            <a:extLst>
              <a:ext uri="{FF2B5EF4-FFF2-40B4-BE49-F238E27FC236}">
                <a16:creationId xmlns:a16="http://schemas.microsoft.com/office/drawing/2014/main" id="{9E6880B7-7FC9-1CDD-367A-9B0148B82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42" b="15285"/>
          <a:stretch/>
        </p:blipFill>
        <p:spPr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24595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F978-FE9E-90BB-8DA4-07C35F9F5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"/>
              </a:rPr>
              <a:t>How it 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54F83-2DF6-820E-6F73-27632B607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Proximity sensor to see if a room is occupied</a:t>
            </a:r>
          </a:p>
          <a:p>
            <a:r>
              <a:rPr lang="en-US"/>
              <a:t>Humidity and temperature as a check for unoccupied room</a:t>
            </a:r>
          </a:p>
          <a:p>
            <a:r>
              <a:rPr lang="en-US"/>
              <a:t>Address security concern</a:t>
            </a:r>
          </a:p>
        </p:txBody>
      </p:sp>
    </p:spTree>
    <p:extLst>
      <p:ext uri="{BB962C8B-B14F-4D97-AF65-F5344CB8AC3E}">
        <p14:creationId xmlns:p14="http://schemas.microsoft.com/office/powerpoint/2010/main" val="3965761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5B865F-957A-4608-BF09-25E360151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14EA-4140-05BD-F306-80B20BA2B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New homeowners with variable speed HVAC looking for a cheap solution</a:t>
            </a:r>
          </a:p>
          <a:p>
            <a:r>
              <a:rPr lang="en-US"/>
              <a:t>Our aim is a very low-cost alternative to even the vent systems.</a:t>
            </a:r>
          </a:p>
          <a:p>
            <a:r>
              <a:rPr lang="en-US"/>
              <a:t>Doesn’t connect to a separate thermostat, ease of install </a:t>
            </a:r>
          </a:p>
          <a:p>
            <a:r>
              <a:rPr lang="en-US"/>
              <a:t>Projected 10% energy savings on fan in HVAC system</a:t>
            </a: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c5b714e-838f-43aa-bdd9-1838db0b2b8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A5A6686B61E444A39FEC613F74651E" ma:contentTypeVersion="7" ma:contentTypeDescription="Create a new document." ma:contentTypeScope="" ma:versionID="1e80ecd8badf2b3b8d26b75902febf8f">
  <xsd:schema xmlns:xsd="http://www.w3.org/2001/XMLSchema" xmlns:xs="http://www.w3.org/2001/XMLSchema" xmlns:p="http://schemas.microsoft.com/office/2006/metadata/properties" xmlns:ns3="5c5b714e-838f-43aa-bdd9-1838db0b2b82" xmlns:ns4="660b1c75-0a67-47b6-b494-9688f20a2b15" targetNamespace="http://schemas.microsoft.com/office/2006/metadata/properties" ma:root="true" ma:fieldsID="3a78cddb177b4160a9e05fb61292cf19" ns3:_="" ns4:_="">
    <xsd:import namespace="5c5b714e-838f-43aa-bdd9-1838db0b2b82"/>
    <xsd:import namespace="660b1c75-0a67-47b6-b494-9688f20a2b1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5b714e-838f-43aa-bdd9-1838db0b2b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0b1c75-0a67-47b6-b494-9688f20a2b15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467317-DB19-460C-91CA-8D52DB9F44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EFC6F4-7121-41BB-9BD5-A46D6B2FA44C}">
  <ds:schemaRefs>
    <ds:schemaRef ds:uri="5c5b714e-838f-43aa-bdd9-1838db0b2b82"/>
    <ds:schemaRef ds:uri="660b1c75-0a67-47b6-b494-9688f20a2b1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63C043B-6A36-401C-8337-AAE3B83FCD06}">
  <ds:schemaRefs>
    <ds:schemaRef ds:uri="5c5b714e-838f-43aa-bdd9-1838db0b2b82"/>
    <ds:schemaRef ds:uri="660b1c75-0a67-47b6-b494-9688f20a2b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0</TotalTime>
  <Words>423</Words>
  <Application>Microsoft Office PowerPoint</Application>
  <PresentationFormat>On-screen Show (16:9)</PresentationFormat>
  <Paragraphs>47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Office Theme</vt:lpstr>
      <vt:lpstr>Hackathon 2023 Team 1</vt:lpstr>
      <vt:lpstr>Tell our Story/Inspiration</vt:lpstr>
      <vt:lpstr>What’s the Problem?</vt:lpstr>
      <vt:lpstr>Why can't we just turn the AC off?</vt:lpstr>
      <vt:lpstr>What products are already on the market?</vt:lpstr>
      <vt:lpstr>What’s the Solution?</vt:lpstr>
      <vt:lpstr>IntelliVent</vt:lpstr>
      <vt:lpstr>How it works</vt:lpstr>
      <vt:lpstr>Benefits</vt:lpstr>
      <vt:lpstr>Profit Margins</vt:lpstr>
      <vt:lpstr>Trends/Future</vt:lpstr>
      <vt:lpstr>A Greener World, One Vent at a Time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Hajabolhassan, Isaiah Mohammad</cp:lastModifiedBy>
  <cp:revision>42</cp:revision>
  <dcterms:created xsi:type="dcterms:W3CDTF">2013-08-21T19:17:07Z</dcterms:created>
  <dcterms:modified xsi:type="dcterms:W3CDTF">2025-06-03T19:15:23Z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0x0101007BA5A6686B61E444A39FEC613F74651E</vt:lpwstr>
  </property>
</Properties>
</file>